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4"/>
  </p:notesMasterIdLst>
  <p:sldIdLst>
    <p:sldId id="352" r:id="rId2"/>
    <p:sldId id="353" r:id="rId3"/>
    <p:sldId id="354" r:id="rId4"/>
    <p:sldId id="355" r:id="rId5"/>
    <p:sldId id="356" r:id="rId6"/>
    <p:sldId id="357" r:id="rId7"/>
    <p:sldId id="263" r:id="rId8"/>
    <p:sldId id="358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9" r:id="rId39"/>
    <p:sldId id="300" r:id="rId40"/>
    <p:sldId id="301" r:id="rId41"/>
    <p:sldId id="297" r:id="rId42"/>
    <p:sldId id="29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86B87F-E430-4849-9416-8B5769236B5F}">
          <p14:sldIdLst>
            <p14:sldId id="352"/>
            <p14:sldId id="353"/>
            <p14:sldId id="354"/>
            <p14:sldId id="355"/>
            <p14:sldId id="356"/>
            <p14:sldId id="357"/>
            <p14:sldId id="263"/>
            <p14:sldId id="358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9"/>
            <p14:sldId id="300"/>
            <p14:sldId id="301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AE2D332-6F36-8A96-99A5-72F8928752AA}" name="Gaythorpe, Katy" initials="KG" userId="S::kgaythor@ic.ac.uk::1f377bf9-38d5-4e55-b4ad-02f896dd2689" providerId="AD"/>
  <p188:author id="{AE7271AA-1BCE-977D-38C4-FE12FD3F2084}" name="Hartner, Anna-Maria" initials="AH" userId="S::ahartner@ic.ac.uk::60c25a0b-704a-42a8-a985-4c226d0f73e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 Letchford" initials="NL" lastIdx="1" clrIdx="0"/>
  <p:cmAuthor id="2" name="Woodruff, Kim H" initials="WKH" lastIdx="3" clrIdx="1">
    <p:extLst>
      <p:ext uri="{19B8F6BF-5375-455C-9EA6-DF929625EA0E}">
        <p15:presenceInfo xmlns:p15="http://schemas.microsoft.com/office/powerpoint/2012/main" userId="S::kwoodruf@ic.ac.uk::ba3c178c-8fe7-44f4-a0b4-6b0060bb3f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578"/>
    <a:srgbClr val="FF9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914EE-2E59-4F14-86BE-31A792295939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1D3A5-64AC-4670-A5F0-91C6202D0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309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Introduce who we are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1D3A5-64AC-4670-A5F0-91C6202D019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1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18208"/>
            <a:ext cx="9144000" cy="2033923"/>
          </a:xfrm>
        </p:spPr>
        <p:txBody>
          <a:bodyPr anchor="b">
            <a:normAutofit/>
          </a:bodyPr>
          <a:lstStyle>
            <a:lvl1pPr algn="ctr">
              <a:defRPr sz="4800" b="0"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99960"/>
            <a:ext cx="9144000" cy="917198"/>
          </a:xfrm>
        </p:spPr>
        <p:txBody>
          <a:bodyPr/>
          <a:lstStyle>
            <a:lvl1pPr marL="0" indent="0" algn="ctr">
              <a:buNone/>
              <a:defRPr sz="2400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24CE58-9DEA-4267-ACA5-AF360DE0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658" y="4603111"/>
            <a:ext cx="1136342" cy="20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5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738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392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091827-CAA9-436A-BE8F-1C7E61A29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599"/>
            <a:ext cx="5181600" cy="4931363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+mn-lt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+mn-lt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+mn-lt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ECEDFC-141C-400E-84C9-28BDF115E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7B0D2B-C5AB-4BAA-835D-B5A69D57EDF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2" y="1245598"/>
            <a:ext cx="5181600" cy="4931363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+mn-lt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+mn-lt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+mn-lt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69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849B2A-B77E-46A8-9FC9-5DA7237F8F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5600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69512"/>
            <a:ext cx="5157787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5600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69512"/>
            <a:ext cx="5183188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97D3C65-0CFC-4CAE-9A7E-CC8C6B16F1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FE131-5015-4E7F-B97D-5E50747CE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50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5600"/>
            <a:ext cx="10515600" cy="480447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AB911-39D0-4B37-BCCD-3A59E2DC6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3BA76-1354-4108-BA32-D6A850C0ED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44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800"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184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091827-CAA9-436A-BE8F-1C7E61A29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599"/>
            <a:ext cx="5181600" cy="4931363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45599"/>
            <a:ext cx="5181600" cy="493136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ECEDFC-141C-400E-84C9-28BDF115E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FC048-DDC8-4138-8EA4-9195F35E08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849B2A-B77E-46A8-9FC9-5DA7237F8F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5600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69512"/>
            <a:ext cx="5157787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5600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69512"/>
            <a:ext cx="5183188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97D3C65-0CFC-4CAE-9A7E-CC8C6B16F1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FE131-5015-4E7F-B97D-5E50747CE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C81186-AB46-4D3D-8F92-30348EB17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64D4000-D12F-4928-9C26-15CAB0016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86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544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21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573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43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46909"/>
            <a:ext cx="10515600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69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6"/>
        </a:buBlip>
        <a:defRPr sz="2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0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emf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em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emf"/><Relationship Id="rId5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5143"/>
            <a:ext cx="9144000" cy="23050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6000" b="1" dirty="0"/>
              <a:t>Mathematical modelling for vaccine-preventable diseases</a:t>
            </a:r>
            <a:endParaRPr lang="en-GB" sz="13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17472-9D49-4668-98DA-39B25188084E}"/>
              </a:ext>
            </a:extLst>
          </p:cNvPr>
          <p:cNvSpPr txBox="1"/>
          <p:nvPr/>
        </p:nvSpPr>
        <p:spPr>
          <a:xfrm>
            <a:off x="3823582" y="3720226"/>
            <a:ext cx="454483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Century Gothic" panose="020B0502020202020204" pitchFamily="34" charset="0"/>
              </a:rPr>
              <a:t>Dynamic </a:t>
            </a:r>
            <a:r>
              <a:rPr lang="en-GB" sz="2400">
                <a:latin typeface="Century Gothic" panose="020B0502020202020204" pitchFamily="34" charset="0"/>
              </a:rPr>
              <a:t>models lecture 1</a:t>
            </a:r>
            <a:endParaRPr lang="en-GB" sz="2400" dirty="0">
              <a:latin typeface="Century Gothic" panose="020B0502020202020204" pitchFamily="34" charset="0"/>
            </a:endParaRP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Differential equations</a:t>
            </a:r>
          </a:p>
          <a:p>
            <a:pPr algn="ctr"/>
            <a:endParaRPr lang="en-GB" sz="2400" dirty="0">
              <a:latin typeface="Century Gothic" panose="020B0502020202020204" pitchFamily="34" charset="0"/>
            </a:endParaRP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Katy Gaythorpe</a:t>
            </a: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School of Public Health </a:t>
            </a: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Imperial College London</a:t>
            </a: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k.gaythorpe@imperial.ac.uk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7E178-594B-D6C5-EE11-6D6E3D09B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49" y="4969132"/>
            <a:ext cx="2857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78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085594" y="2333219"/>
            <a:ext cx="3685032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Cooling of an object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6568441" y="5132071"/>
                <a:ext cx="3870960" cy="2169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defTabSz="4572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defTabSz="4572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defTabSz="4572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defTabSz="4572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defTabSz="4572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en-US" sz="2000" i="1" dirty="0">
                    <a:solidFill>
                      <a:srgbClr val="002060"/>
                    </a:solidFill>
                  </a:rPr>
                  <a:t>T</a:t>
                </a:r>
                <a:r>
                  <a:rPr lang="en-US" altLang="en-US" sz="2000" dirty="0">
                    <a:solidFill>
                      <a:srgbClr val="002060"/>
                    </a:solidFill>
                  </a:rPr>
                  <a:t>=Temperature of tea</a:t>
                </a:r>
              </a:p>
              <a:p>
                <a:pPr algn="ctr" eaLnBrk="1" hangingPunct="1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l-GR" altLang="en-US" sz="2000" i="1" dirty="0">
                    <a:solidFill>
                      <a:srgbClr val="002060"/>
                    </a:solidFill>
                  </a:rPr>
                  <a:t>ω</a:t>
                </a:r>
                <a:r>
                  <a:rPr lang="en-US" altLang="en-US" sz="2000" dirty="0">
                    <a:solidFill>
                      <a:srgbClr val="002060"/>
                    </a:solidFill>
                  </a:rPr>
                  <a:t>= Heat transfer rate</a:t>
                </a:r>
              </a:p>
              <a:p>
                <a:pPr algn="ctr" eaLnBrk="1" hangingPunct="1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US" altLang="en-US" sz="2000" dirty="0">
                    <a:solidFill>
                      <a:srgbClr val="002060"/>
                    </a:solidFill>
                  </a:rPr>
                  <a:t>=External temperature</a:t>
                </a:r>
              </a:p>
              <a:p>
                <a:pPr algn="ctr" eaLnBrk="1" hangingPunct="1">
                  <a:lnSpc>
                    <a:spcPct val="150000"/>
                  </a:lnSpc>
                  <a:spcAft>
                    <a:spcPts val="600"/>
                  </a:spcAft>
                </a:pPr>
                <a:endParaRPr lang="en-US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68441" y="5132071"/>
                <a:ext cx="3870960" cy="21698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3013711" y="3429000"/>
            <a:ext cx="2162175" cy="2002766"/>
            <a:chOff x="603885" y="3695700"/>
            <a:chExt cx="2162175" cy="2002766"/>
          </a:xfrm>
        </p:grpSpPr>
        <p:sp>
          <p:nvSpPr>
            <p:cNvPr id="12" name="Oval 11"/>
            <p:cNvSpPr/>
            <p:nvPr/>
          </p:nvSpPr>
          <p:spPr>
            <a:xfrm>
              <a:off x="603885" y="4966947"/>
              <a:ext cx="1962150" cy="73151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62000" y="3695700"/>
              <a:ext cx="2004060" cy="1703070"/>
              <a:chOff x="762000" y="3695700"/>
              <a:chExt cx="2004060" cy="1703070"/>
            </a:xfrm>
            <a:effectLst/>
          </p:grpSpPr>
          <p:sp>
            <p:nvSpPr>
              <p:cNvPr id="3" name="Oval 2"/>
              <p:cNvSpPr/>
              <p:nvPr/>
            </p:nvSpPr>
            <p:spPr>
              <a:xfrm>
                <a:off x="976948" y="3867150"/>
                <a:ext cx="1082674" cy="153162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c 8"/>
              <p:cNvSpPr/>
              <p:nvPr/>
            </p:nvSpPr>
            <p:spPr>
              <a:xfrm rot="9227131" flipH="1">
                <a:off x="1201842" y="4758921"/>
                <a:ext cx="1129784" cy="487743"/>
              </a:xfrm>
              <a:prstGeom prst="arc">
                <a:avLst>
                  <a:gd name="adj1" fmla="val 14971663"/>
                  <a:gd name="adj2" fmla="val 2272895"/>
                </a:avLst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62000" y="3695700"/>
                <a:ext cx="2004060" cy="937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1013460" y="4442460"/>
                <a:ext cx="1009650" cy="35691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825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6568441" y="3429000"/>
                <a:ext cx="3020892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2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3200" i="1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441" y="3429000"/>
                <a:ext cx="3020892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D67C2D3-2B8B-A047-956C-6B6D6937D9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What can they do for us?</a:t>
            </a:r>
          </a:p>
        </p:txBody>
      </p:sp>
    </p:spTree>
    <p:extLst>
      <p:ext uri="{BB962C8B-B14F-4D97-AF65-F5344CB8AC3E}">
        <p14:creationId xmlns:p14="http://schemas.microsoft.com/office/powerpoint/2010/main" val="1259141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085594" y="2333219"/>
            <a:ext cx="3685032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Population growth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899666" y="5309854"/>
            <a:ext cx="387096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GB" altLang="en-US" sz="2000" i="1" dirty="0">
                <a:solidFill>
                  <a:srgbClr val="002060"/>
                </a:solidFill>
              </a:rPr>
              <a:t>N= </a:t>
            </a:r>
            <a:r>
              <a:rPr lang="en-GB" altLang="en-US" sz="2000" dirty="0">
                <a:solidFill>
                  <a:srgbClr val="002060"/>
                </a:solidFill>
              </a:rPr>
              <a:t>Number of bacteria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GB" altLang="en-US" sz="2000" dirty="0">
                <a:solidFill>
                  <a:srgbClr val="002060"/>
                </a:solidFill>
              </a:rPr>
              <a:t>r= Growth rate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GB" altLang="en-US" sz="2000" dirty="0">
                <a:solidFill>
                  <a:srgbClr val="002060"/>
                </a:solidFill>
              </a:rPr>
              <a:t>K= Carrying capacity</a:t>
            </a:r>
            <a:endParaRPr lang="en-US" altLang="en-US" sz="2000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616" y="1950740"/>
            <a:ext cx="2517150" cy="38735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78" y="2830216"/>
            <a:ext cx="3738549" cy="24796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6779548" y="5824275"/>
                <a:ext cx="3262560" cy="110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548" y="5824275"/>
                <a:ext cx="3262560" cy="11065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2455765" y="3242190"/>
                <a:ext cx="1695721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𝑟𝑁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765" y="3242190"/>
                <a:ext cx="1695721" cy="935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38D49D00-2958-9600-993F-7E7F4541AC4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What can they do for us?</a:t>
            </a:r>
          </a:p>
        </p:txBody>
      </p:sp>
    </p:spTree>
    <p:extLst>
      <p:ext uri="{BB962C8B-B14F-4D97-AF65-F5344CB8AC3E}">
        <p14:creationId xmlns:p14="http://schemas.microsoft.com/office/powerpoint/2010/main" val="791495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085594" y="2333219"/>
            <a:ext cx="3685032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Epidemiology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28809" y="2709352"/>
            <a:ext cx="704669" cy="701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  <a:ea typeface="NSimSun" panose="02010609030101010101" pitchFamily="49" charset="-122"/>
              </a:rPr>
              <a:t>S</a:t>
            </a:r>
            <a:endParaRPr lang="en-GB" sz="4000" b="1" baseline="-25000" dirty="0">
              <a:solidFill>
                <a:schemeClr val="tx1"/>
              </a:solidFill>
              <a:ea typeface="NSimSun" panose="02010609030101010101" pitchFamily="49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65962" y="2727034"/>
            <a:ext cx="720876" cy="7019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bg1"/>
                </a:solidFill>
                <a:ea typeface="NSimSun" panose="02010609030101010101" pitchFamily="49" charset="-122"/>
              </a:rPr>
              <a:t>I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932938" y="3079551"/>
            <a:ext cx="731521" cy="1977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119323" y="2709352"/>
            <a:ext cx="720876" cy="7019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bg1"/>
                </a:solidFill>
                <a:ea typeface="NSimSun" panose="02010609030101010101" pitchFamily="49" charset="-122"/>
              </a:rPr>
              <a:t>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375691" y="3058359"/>
            <a:ext cx="731521" cy="1977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090920" y="3799199"/>
            <a:ext cx="3870960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GB" altLang="en-US" sz="2000" i="1" dirty="0">
                <a:solidFill>
                  <a:srgbClr val="002060"/>
                </a:solidFill>
              </a:rPr>
              <a:t>S=</a:t>
            </a:r>
            <a:r>
              <a:rPr lang="en-GB" altLang="en-US" sz="2000" dirty="0">
                <a:solidFill>
                  <a:srgbClr val="002060"/>
                </a:solidFill>
              </a:rPr>
              <a:t>Number of susceptible people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GB" altLang="en-US" sz="2000" i="1" dirty="0">
                <a:solidFill>
                  <a:srgbClr val="002060"/>
                </a:solidFill>
              </a:rPr>
              <a:t>I= </a:t>
            </a:r>
            <a:r>
              <a:rPr lang="en-GB" altLang="en-US" sz="2000" dirty="0">
                <a:solidFill>
                  <a:srgbClr val="002060"/>
                </a:solidFill>
              </a:rPr>
              <a:t>Number of infected people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GB" alt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β= Contact rate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l-GR" altLang="en-US" sz="2000">
                <a:solidFill>
                  <a:srgbClr val="00206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γ</a:t>
            </a:r>
            <a:r>
              <a:rPr lang="en-GB" altLang="en-US" sz="2000">
                <a:solidFill>
                  <a:srgbClr val="00206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= </a:t>
            </a:r>
            <a:r>
              <a:rPr lang="en-GB" alt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Recovery rate</a:t>
            </a:r>
            <a:endParaRPr lang="en-US" alt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2329468" y="3919274"/>
                <a:ext cx="2565767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468" y="3919274"/>
                <a:ext cx="2565767" cy="935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6C864D7-C503-7D7A-05BC-468DB006099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What can they do for us?</a:t>
            </a:r>
          </a:p>
        </p:txBody>
      </p:sp>
    </p:spTree>
    <p:extLst>
      <p:ext uri="{BB962C8B-B14F-4D97-AF65-F5344CB8AC3E}">
        <p14:creationId xmlns:p14="http://schemas.microsoft.com/office/powerpoint/2010/main" val="2131196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494020" y="3817622"/>
            <a:ext cx="1203960" cy="1040129"/>
            <a:chOff x="5303520" y="3486151"/>
            <a:chExt cx="1203960" cy="1040129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17" name="Oval 16"/>
            <p:cNvSpPr/>
            <p:nvPr/>
          </p:nvSpPr>
          <p:spPr>
            <a:xfrm>
              <a:off x="5303520" y="3649980"/>
              <a:ext cx="1203960" cy="876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730240" y="3619500"/>
              <a:ext cx="777240" cy="7543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303520" y="3611880"/>
              <a:ext cx="777240" cy="76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22" name="Arc 21"/>
            <p:cNvSpPr/>
            <p:nvPr/>
          </p:nvSpPr>
          <p:spPr>
            <a:xfrm rot="14274933">
              <a:off x="5920740" y="3444241"/>
              <a:ext cx="213360" cy="297180"/>
            </a:xfrm>
            <a:prstGeom prst="arc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</p:grpSp>
      <p:pic>
        <p:nvPicPr>
          <p:cNvPr id="2" name="Picture 1" descr="File:GreenApple.png - Wikipedia, the free encyclopedia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DFEFE"/>
              </a:clrFrom>
              <a:clrTo>
                <a:srgbClr val="FD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0"/>
          <a:stretch/>
        </p:blipFill>
        <p:spPr>
          <a:xfrm>
            <a:off x="1894475" y="3702695"/>
            <a:ext cx="2182226" cy="18958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7736515" y="3869594"/>
                <a:ext cx="1840247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dirty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</m:e>
                            <m:sup>
                              <m:r>
                                <a:rPr lang="en-GB" sz="32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GB" sz="3200" dirty="0">
                              <a:latin typeface="Cambria Math" panose="02040503050406030204" pitchFamily="18" charset="0"/>
                            </a:rPr>
                            <m:t>ⅆ</m:t>
                          </m:r>
                          <m:sSup>
                            <m:sSup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32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3200" dirty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3200" i="1" dirty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515" y="3869594"/>
                <a:ext cx="1840247" cy="988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147198" y="2839556"/>
            <a:ext cx="1676781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Reality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257610" y="1841386"/>
            <a:ext cx="1676781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Construction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7298435" y="2839556"/>
            <a:ext cx="2716404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Mathematical model</a:t>
            </a:r>
          </a:p>
        </p:txBody>
      </p:sp>
      <p:cxnSp>
        <p:nvCxnSpPr>
          <p:cNvPr id="4" name="Curved Connector 3"/>
          <p:cNvCxnSpPr/>
          <p:nvPr/>
        </p:nvCxnSpPr>
        <p:spPr>
          <a:xfrm flipV="1">
            <a:off x="4242437" y="4391026"/>
            <a:ext cx="1085849" cy="259587"/>
          </a:xfrm>
          <a:prstGeom prst="curvedConnector3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flipV="1">
            <a:off x="6683369" y="4391025"/>
            <a:ext cx="1085849" cy="259587"/>
          </a:xfrm>
          <a:prstGeom prst="curvedConnector3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5257609" y="3000689"/>
            <a:ext cx="1676781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Abstraction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BBDE27-A7D2-17E8-3F42-AD3E38893D4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Modelling process</a:t>
            </a:r>
          </a:p>
        </p:txBody>
      </p:sp>
    </p:spTree>
    <p:extLst>
      <p:ext uri="{BB962C8B-B14F-4D97-AF65-F5344CB8AC3E}">
        <p14:creationId xmlns:p14="http://schemas.microsoft.com/office/powerpoint/2010/main" val="3179894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494020" y="3817622"/>
            <a:ext cx="1203960" cy="1040129"/>
            <a:chOff x="5303520" y="3486151"/>
            <a:chExt cx="1203960" cy="1040129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17" name="Oval 16"/>
            <p:cNvSpPr/>
            <p:nvPr/>
          </p:nvSpPr>
          <p:spPr>
            <a:xfrm>
              <a:off x="5303520" y="3649980"/>
              <a:ext cx="1203960" cy="876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730240" y="3619500"/>
              <a:ext cx="777240" cy="7543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303520" y="3611880"/>
              <a:ext cx="777240" cy="76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22" name="Arc 21"/>
            <p:cNvSpPr/>
            <p:nvPr/>
          </p:nvSpPr>
          <p:spPr>
            <a:xfrm rot="14274933">
              <a:off x="5920740" y="3444241"/>
              <a:ext cx="213360" cy="297180"/>
            </a:xfrm>
            <a:prstGeom prst="arc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920664" y="2839557"/>
            <a:ext cx="2182226" cy="2758973"/>
            <a:chOff x="370475" y="2839556"/>
            <a:chExt cx="2182226" cy="2758973"/>
          </a:xfrm>
        </p:grpSpPr>
        <p:pic>
          <p:nvPicPr>
            <p:cNvPr id="2" name="Picture 1" descr="File:GreenApple.png - Wikipedia, the free encyclopedia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DFEFE"/>
                </a:clrFrom>
                <a:clrTo>
                  <a:srgbClr val="FD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70"/>
            <a:stretch/>
          </p:blipFill>
          <p:spPr>
            <a:xfrm>
              <a:off x="370475" y="3702695"/>
              <a:ext cx="2182226" cy="1895834"/>
            </a:xfrm>
            <a:prstGeom prst="rect">
              <a:avLst/>
            </a:prstGeom>
          </p:spPr>
        </p:pic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623197" y="2839556"/>
              <a:ext cx="1676781" cy="496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en-US" sz="2000" dirty="0">
                  <a:solidFill>
                    <a:srgbClr val="002060"/>
                  </a:solidFill>
                </a:rPr>
                <a:t>Reality</a:t>
              </a:r>
            </a:p>
          </p:txBody>
        </p:sp>
      </p:grp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257610" y="2839556"/>
            <a:ext cx="1676781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Abstraction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93010" y="2830215"/>
            <a:ext cx="2716404" cy="2018194"/>
            <a:chOff x="5774435" y="2839556"/>
            <a:chExt cx="2716404" cy="20181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6212514" y="3869594"/>
                  <a:ext cx="1840247" cy="9881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3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200" dirty="0"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</m:e>
                              <m:sup>
                                <m:r>
                                  <a:rPr lang="en-GB" sz="32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3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GB" sz="3200" dirty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sSup>
                              <m:sSupPr>
                                <m:ctrlPr>
                                  <a:rPr lang="en-GB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2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GB" sz="32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3200" dirty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GB" sz="32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2514" y="3869594"/>
                  <a:ext cx="1840247" cy="9881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5774435" y="2839556"/>
              <a:ext cx="2716404" cy="496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en-US" sz="2000" dirty="0">
                  <a:solidFill>
                    <a:srgbClr val="002060"/>
                  </a:solidFill>
                </a:rPr>
                <a:t>Mathematical model</a:t>
              </a:r>
            </a:p>
          </p:txBody>
        </p:sp>
      </p:grp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257610" y="1841386"/>
            <a:ext cx="1676781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Insight</a:t>
            </a:r>
          </a:p>
        </p:txBody>
      </p:sp>
      <p:cxnSp>
        <p:nvCxnSpPr>
          <p:cNvPr id="18" name="Curved Connector 17"/>
          <p:cNvCxnSpPr/>
          <p:nvPr/>
        </p:nvCxnSpPr>
        <p:spPr>
          <a:xfrm flipV="1">
            <a:off x="4242437" y="4391026"/>
            <a:ext cx="1085849" cy="259587"/>
          </a:xfrm>
          <a:prstGeom prst="curvedConnector3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6683369" y="4391025"/>
            <a:ext cx="1085849" cy="259587"/>
          </a:xfrm>
          <a:prstGeom prst="curvedConnector3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A01868F3-64B4-A386-1A87-48E25FCB06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Modelling process</a:t>
            </a:r>
          </a:p>
        </p:txBody>
      </p:sp>
    </p:spTree>
    <p:extLst>
      <p:ext uri="{BB962C8B-B14F-4D97-AF65-F5344CB8AC3E}">
        <p14:creationId xmlns:p14="http://schemas.microsoft.com/office/powerpoint/2010/main" val="1762211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2486025" y="2724150"/>
            <a:ext cx="2880000" cy="28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829425" y="2724150"/>
            <a:ext cx="2880000" cy="28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168788" y="3902540"/>
            <a:ext cx="15144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altLang="en-US" sz="2800" b="1" dirty="0">
                <a:solidFill>
                  <a:schemeClr val="bg1"/>
                </a:solidFill>
              </a:rPr>
              <a:t>Solve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7420181" y="3902540"/>
            <a:ext cx="16984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altLang="en-US" sz="2800" b="1" dirty="0">
                <a:solidFill>
                  <a:schemeClr val="bg1"/>
                </a:solidFill>
              </a:rPr>
              <a:t>Simulate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A847F-82AE-2A3A-A222-66D04B9C57D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Examining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70266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2486025" y="2724150"/>
            <a:ext cx="2880000" cy="28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168788" y="3902540"/>
            <a:ext cx="15144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altLang="en-US" sz="2800" b="1" dirty="0">
                <a:solidFill>
                  <a:schemeClr val="bg1"/>
                </a:solidFill>
              </a:rPr>
              <a:t>Solve</a:t>
            </a:r>
            <a:endParaRPr lang="en-US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7343776" y="2371725"/>
                <a:ext cx="1508555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776" y="2371725"/>
                <a:ext cx="1508555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8F72E4BC-D048-E6E1-6A4B-61E5F46BA24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Solving differential equations</a:t>
            </a:r>
          </a:p>
        </p:txBody>
      </p:sp>
    </p:spTree>
    <p:extLst>
      <p:ext uri="{BB962C8B-B14F-4D97-AF65-F5344CB8AC3E}">
        <p14:creationId xmlns:p14="http://schemas.microsoft.com/office/powerpoint/2010/main" val="3411676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2486025" y="2724150"/>
            <a:ext cx="2880000" cy="28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168788" y="3902540"/>
            <a:ext cx="15144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altLang="en-US" sz="2800" b="1" dirty="0">
                <a:solidFill>
                  <a:schemeClr val="bg1"/>
                </a:solidFill>
              </a:rPr>
              <a:t>Solve</a:t>
            </a:r>
            <a:endParaRPr lang="en-US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7343776" y="2371725"/>
                <a:ext cx="2238241" cy="1453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776" y="2371725"/>
                <a:ext cx="2238241" cy="14530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343776" y="4272025"/>
                <a:ext cx="231146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+ ∁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776" y="4272025"/>
                <a:ext cx="231146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16BFECE6-A5D6-57D3-A954-9FFE1C0259E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Solving differential equations</a:t>
            </a:r>
          </a:p>
        </p:txBody>
      </p:sp>
    </p:spTree>
    <p:extLst>
      <p:ext uri="{BB962C8B-B14F-4D97-AF65-F5344CB8AC3E}">
        <p14:creationId xmlns:p14="http://schemas.microsoft.com/office/powerpoint/2010/main" val="4144182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2486025" y="2724150"/>
            <a:ext cx="2880000" cy="28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168788" y="3902540"/>
            <a:ext cx="15144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altLang="en-US" sz="2800" b="1" dirty="0">
                <a:solidFill>
                  <a:schemeClr val="bg1"/>
                </a:solidFill>
              </a:rPr>
              <a:t>Solve</a:t>
            </a:r>
            <a:endParaRPr lang="en-US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7343776" y="2371725"/>
                <a:ext cx="2238241" cy="1453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776" y="2371725"/>
                <a:ext cx="2238241" cy="14530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xplosion 2 2"/>
          <p:cNvSpPr/>
          <p:nvPr/>
        </p:nvSpPr>
        <p:spPr>
          <a:xfrm>
            <a:off x="9015212" y="3824815"/>
            <a:ext cx="981209" cy="1447800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343776" y="4272025"/>
                <a:ext cx="231146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+ ∁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776" y="4272025"/>
                <a:ext cx="231146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743707" y="5453126"/>
                <a:ext cx="3438377" cy="1190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=2∗0+ 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∁</m:t>
                      </m:r>
                    </m:oMath>
                  </m:oMathPara>
                </a14:m>
                <a:endParaRPr lang="en-GB" sz="36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GB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7" y="5453126"/>
                <a:ext cx="3438377" cy="1190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B66DEC73-58E1-B4D6-8F4C-3DB6FA982B9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Solving differential equations</a:t>
            </a:r>
          </a:p>
        </p:txBody>
      </p:sp>
    </p:spTree>
    <p:extLst>
      <p:ext uri="{BB962C8B-B14F-4D97-AF65-F5344CB8AC3E}">
        <p14:creationId xmlns:p14="http://schemas.microsoft.com/office/powerpoint/2010/main" val="3397348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2486025" y="2724150"/>
            <a:ext cx="2880000" cy="28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168788" y="3902540"/>
            <a:ext cx="15144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altLang="en-US" sz="2800" b="1" dirty="0">
                <a:solidFill>
                  <a:schemeClr val="bg1"/>
                </a:solidFill>
              </a:rPr>
              <a:t>Solve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114827" y="2724150"/>
            <a:ext cx="4400523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en-GB" altLang="en-US" sz="2000" i="1" dirty="0">
                <a:solidFill>
                  <a:srgbClr val="002060"/>
                </a:solidFill>
              </a:rPr>
              <a:t>          Separation of Variables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       Integrating factor form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i="1" dirty="0">
                <a:solidFill>
                  <a:srgbClr val="002060"/>
                </a:solidFill>
              </a:rPr>
              <a:t>   Auxiliary equation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i="1" dirty="0">
                <a:solidFill>
                  <a:srgbClr val="002060"/>
                </a:solidFill>
              </a:rPr>
              <a:t>               </a:t>
            </a:r>
            <a:r>
              <a:rPr lang="en-US" altLang="en-US" sz="2000" dirty="0">
                <a:solidFill>
                  <a:srgbClr val="002060"/>
                </a:solidFill>
              </a:rPr>
              <a:t>  Trial solutions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             </a:t>
            </a:r>
            <a:r>
              <a:rPr lang="en-US" altLang="en-US" sz="2000" i="1" dirty="0">
                <a:solidFill>
                  <a:srgbClr val="002060"/>
                </a:solidFill>
              </a:rPr>
              <a:t>Variation of parameters</a:t>
            </a:r>
            <a:r>
              <a:rPr lang="en-US" altLang="en-US" sz="2000" dirty="0">
                <a:solidFill>
                  <a:srgbClr val="002060"/>
                </a:solidFill>
              </a:rPr>
              <a:t>  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383727" y="5624957"/>
            <a:ext cx="7424546" cy="103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However, only work for relatively simple differential equations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and sometimes we are more interested in other characteristics.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2DE82-650A-6342-9B55-8BBD3E3ACF4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Solving differential equations</a:t>
            </a:r>
          </a:p>
        </p:txBody>
      </p:sp>
    </p:spTree>
    <p:extLst>
      <p:ext uri="{BB962C8B-B14F-4D97-AF65-F5344CB8AC3E}">
        <p14:creationId xmlns:p14="http://schemas.microsoft.com/office/powerpoint/2010/main" val="88977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313C-3C26-C47B-2055-C8EACF4C5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CC1C4-F95D-DB54-9961-433D65CF2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differential equations?</a:t>
            </a:r>
          </a:p>
          <a:p>
            <a:r>
              <a:rPr lang="en-US" dirty="0"/>
              <a:t>What can they do for us?</a:t>
            </a:r>
          </a:p>
          <a:p>
            <a:r>
              <a:rPr lang="en-US" dirty="0"/>
              <a:t>The modelling process</a:t>
            </a:r>
          </a:p>
          <a:p>
            <a:r>
              <a:rPr lang="en-US" dirty="0"/>
              <a:t>Examining mathematical models</a:t>
            </a:r>
          </a:p>
          <a:p>
            <a:r>
              <a:rPr lang="en-US" dirty="0"/>
              <a:t>Construct your own differential equation models</a:t>
            </a:r>
          </a:p>
          <a:p>
            <a:r>
              <a:rPr lang="en-US" dirty="0"/>
              <a:t>How computers solve differential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D6033-0E84-DDC0-AFF0-AD6EA1636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989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171826" y="2743200"/>
                <a:ext cx="1508555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26" y="2743200"/>
                <a:ext cx="1508555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94839" y="1951077"/>
            <a:ext cx="4802322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Interpreting differential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341722" y="2743200"/>
                <a:ext cx="1702582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22" y="2743200"/>
                <a:ext cx="1702582" cy="1051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705647" y="2743200"/>
                <a:ext cx="1774525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647" y="2743200"/>
                <a:ext cx="1774525" cy="1051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694839" y="4310487"/>
            <a:ext cx="480232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b="1" dirty="0">
                <a:solidFill>
                  <a:schemeClr val="accent2"/>
                </a:solidFill>
              </a:rPr>
              <a:t>Define your variables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endParaRPr lang="en-US" altLang="en-US" sz="2000" b="1" dirty="0">
              <a:solidFill>
                <a:schemeClr val="accent2"/>
              </a:solidFill>
            </a:endParaRP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b="1" dirty="0">
                <a:solidFill>
                  <a:schemeClr val="accent2"/>
                </a:solidFill>
              </a:rPr>
              <a:t>Think about units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891F9-4252-A2DD-B45A-EFB120456FC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Examining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1349342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171826" y="2743200"/>
                <a:ext cx="1508555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26" y="2743200"/>
                <a:ext cx="1508555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94839" y="1951077"/>
            <a:ext cx="4802322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Interpreting differential equations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204380" y="2830215"/>
            <a:ext cx="3569398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Linear growth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y= Number of ducks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t= Time in years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204140" y="3619500"/>
                <a:ext cx="2238241" cy="1453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40" y="3619500"/>
                <a:ext cx="2238241" cy="1453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171826" y="4909451"/>
                <a:ext cx="231146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+ ∁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26" y="4909451"/>
                <a:ext cx="231146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3204140" y="5731634"/>
                <a:ext cx="169411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40" y="5731634"/>
                <a:ext cx="169411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621A629-7651-9C94-0677-BAA7564D873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Examining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4003991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171826" y="2743200"/>
                <a:ext cx="1508555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26" y="2743200"/>
                <a:ext cx="1508555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94839" y="1951077"/>
            <a:ext cx="4802322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Interpreting differential equations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204380" y="2830216"/>
            <a:ext cx="3569398" cy="103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y= Number of ducks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t= Time in years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204140" y="3619500"/>
                <a:ext cx="2238241" cy="1453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40" y="3619500"/>
                <a:ext cx="2238241" cy="1453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171826" y="4909451"/>
                <a:ext cx="231146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+ ∁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26" y="4909451"/>
                <a:ext cx="231146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3204139" y="5731634"/>
                <a:ext cx="12974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39" y="5731634"/>
                <a:ext cx="1297406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6174" y="3008251"/>
            <a:ext cx="4761826" cy="3802401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502586" y="2565291"/>
            <a:ext cx="3569398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Linear growth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BA412D6-94E7-6885-91E7-26C0968F111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Examining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2704642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171826" y="2743200"/>
                <a:ext cx="1544975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26" y="2743200"/>
                <a:ext cx="1544975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94839" y="1951077"/>
            <a:ext cx="4802322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Interpreting differential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204139" y="3619500"/>
                <a:ext cx="2263888" cy="1453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lang="en-GB" sz="3600" dirty="0"/>
                            <m:t> 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39" y="3619500"/>
                <a:ext cx="2263888" cy="1453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284759" y="4848113"/>
                <a:ext cx="221558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+ ∁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759" y="4848113"/>
                <a:ext cx="221558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3204139" y="5731634"/>
                <a:ext cx="111806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39" y="5731634"/>
                <a:ext cx="111806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502586" y="2565291"/>
            <a:ext cx="3569398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Linear growth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008210"/>
            <a:ext cx="4572000" cy="3849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554C03-0533-BEFF-8049-4DC7A223DB9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Examining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3201110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171825" y="2743200"/>
                <a:ext cx="1702582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25" y="2743200"/>
                <a:ext cx="1702582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94839" y="1951077"/>
            <a:ext cx="4802322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Interpreting differential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204139" y="3619500"/>
                <a:ext cx="2424190" cy="1453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GB" sz="3600" dirty="0"/>
                            <m:t> 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39" y="3619500"/>
                <a:ext cx="2424190" cy="1453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284759" y="4848113"/>
                <a:ext cx="221558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6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∁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759" y="4848113"/>
                <a:ext cx="221558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3204139" y="5731634"/>
                <a:ext cx="12974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39" y="5731634"/>
                <a:ext cx="1297406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502586" y="2565291"/>
            <a:ext cx="3569398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Another growth example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A9011-D5D4-798B-6A4A-EE8BF61C1D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Examining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2055072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171825" y="2743200"/>
                <a:ext cx="1702582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25" y="2743200"/>
                <a:ext cx="1702582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94839" y="1951077"/>
            <a:ext cx="4802322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Interpreting differential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204139" y="3619500"/>
                <a:ext cx="2424190" cy="1453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GB" sz="3600" dirty="0"/>
                            <m:t> 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39" y="3619500"/>
                <a:ext cx="2424190" cy="1453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284759" y="4848113"/>
                <a:ext cx="221558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6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∁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759" y="4848113"/>
                <a:ext cx="221558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3204139" y="5731634"/>
                <a:ext cx="12974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39" y="5731634"/>
                <a:ext cx="1297406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502586" y="2565291"/>
            <a:ext cx="3569398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Another growth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845" y="3119626"/>
            <a:ext cx="4436880" cy="35626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F1C4095-351B-D41A-D464-DBEB5426E46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Examining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68704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171826" y="2743200"/>
                <a:ext cx="1774525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26" y="2743200"/>
                <a:ext cx="1774525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94839" y="1951077"/>
            <a:ext cx="4802322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Interpreting differential equations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502586" y="2565291"/>
            <a:ext cx="3569398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Exponential growth</a:t>
            </a:r>
          </a:p>
        </p:txBody>
      </p:sp>
      <p:pic>
        <p:nvPicPr>
          <p:cNvPr id="3" name="Picture 2" descr="Description Domestic duck in Venezuela 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997" y="4587486"/>
            <a:ext cx="1211572" cy="894282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6498184" y="4172996"/>
            <a:ext cx="1211572" cy="1735224"/>
            <a:chOff x="2450440" y="4000500"/>
            <a:chExt cx="1211572" cy="1735224"/>
          </a:xfrm>
        </p:grpSpPr>
        <p:pic>
          <p:nvPicPr>
            <p:cNvPr id="19" name="Picture 18" descr="Description Domestic duck in Venezuela 2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0440" y="4841442"/>
              <a:ext cx="1211572" cy="894282"/>
            </a:xfrm>
            <a:prstGeom prst="rect">
              <a:avLst/>
            </a:prstGeom>
          </p:spPr>
        </p:pic>
        <p:pic>
          <p:nvPicPr>
            <p:cNvPr id="20" name="Picture 19" descr="Description Domestic duck in Venezuela 2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0440" y="4000500"/>
              <a:ext cx="1211572" cy="894282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8681666" y="3306374"/>
            <a:ext cx="1211572" cy="3456507"/>
            <a:chOff x="4572000" y="3346017"/>
            <a:chExt cx="1211572" cy="3456507"/>
          </a:xfrm>
        </p:grpSpPr>
        <p:pic>
          <p:nvPicPr>
            <p:cNvPr id="21" name="Picture 20" descr="Description Domestic duck in Venezuela 2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5908242"/>
              <a:ext cx="1211572" cy="894282"/>
            </a:xfrm>
            <a:prstGeom prst="rect">
              <a:avLst/>
            </a:prstGeom>
          </p:spPr>
        </p:pic>
        <p:pic>
          <p:nvPicPr>
            <p:cNvPr id="22" name="Picture 21" descr="Description Domestic duck in Venezuela 2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5067300"/>
              <a:ext cx="1211572" cy="894282"/>
            </a:xfrm>
            <a:prstGeom prst="rect">
              <a:avLst/>
            </a:prstGeom>
          </p:spPr>
        </p:pic>
        <p:pic>
          <p:nvPicPr>
            <p:cNvPr id="23" name="Picture 22" descr="Description Domestic duck in Venezuela 2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4186959"/>
              <a:ext cx="1211572" cy="894282"/>
            </a:xfrm>
            <a:prstGeom prst="rect">
              <a:avLst/>
            </a:prstGeom>
          </p:spPr>
        </p:pic>
        <p:pic>
          <p:nvPicPr>
            <p:cNvPr id="24" name="Picture 23" descr="Description Domestic duck in Venezuela 2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3346017"/>
              <a:ext cx="1211572" cy="894282"/>
            </a:xfrm>
            <a:prstGeom prst="rect">
              <a:avLst/>
            </a:prstGeom>
          </p:spPr>
        </p:pic>
      </p:grpSp>
      <p:cxnSp>
        <p:nvCxnSpPr>
          <p:cNvPr id="7" name="Curved Connector 6"/>
          <p:cNvCxnSpPr>
            <a:stCxn id="3" idx="3"/>
            <a:endCxn id="19" idx="1"/>
          </p:cNvCxnSpPr>
          <p:nvPr/>
        </p:nvCxnSpPr>
        <p:spPr>
          <a:xfrm>
            <a:off x="5695570" y="5034627"/>
            <a:ext cx="802615" cy="42645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3" idx="3"/>
            <a:endCxn id="20" idx="1"/>
          </p:cNvCxnSpPr>
          <p:nvPr/>
        </p:nvCxnSpPr>
        <p:spPr>
          <a:xfrm flipV="1">
            <a:off x="5695570" y="4620137"/>
            <a:ext cx="802615" cy="41449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19" idx="3"/>
            <a:endCxn id="21" idx="1"/>
          </p:cNvCxnSpPr>
          <p:nvPr/>
        </p:nvCxnSpPr>
        <p:spPr>
          <a:xfrm>
            <a:off x="7709756" y="5461079"/>
            <a:ext cx="971910" cy="85466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19" idx="3"/>
            <a:endCxn id="22" idx="1"/>
          </p:cNvCxnSpPr>
          <p:nvPr/>
        </p:nvCxnSpPr>
        <p:spPr>
          <a:xfrm>
            <a:off x="7709756" y="5461079"/>
            <a:ext cx="971910" cy="1371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20" idx="3"/>
            <a:endCxn id="23" idx="1"/>
          </p:cNvCxnSpPr>
          <p:nvPr/>
        </p:nvCxnSpPr>
        <p:spPr>
          <a:xfrm flipV="1">
            <a:off x="7709756" y="4594457"/>
            <a:ext cx="971910" cy="2568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20" idx="3"/>
            <a:endCxn id="24" idx="1"/>
          </p:cNvCxnSpPr>
          <p:nvPr/>
        </p:nvCxnSpPr>
        <p:spPr>
          <a:xfrm flipV="1">
            <a:off x="7709756" y="3753515"/>
            <a:ext cx="971910" cy="866623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20A1542-FC65-D033-302D-0853755FD1D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Examining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4250833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171826" y="2743200"/>
                <a:ext cx="1774525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26" y="2743200"/>
                <a:ext cx="1774525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94839" y="1951077"/>
            <a:ext cx="4802322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Interpreting differential equations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502586" y="2565291"/>
            <a:ext cx="3569398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Exponential growth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398431" y="2992114"/>
            <a:ext cx="3777708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b="1" dirty="0">
                <a:solidFill>
                  <a:srgbClr val="002060"/>
                </a:solidFill>
              </a:rPr>
              <a:t>Separable </a:t>
            </a:r>
            <a:r>
              <a:rPr lang="en-US" altLang="en-US" sz="2000" dirty="0">
                <a:solidFill>
                  <a:srgbClr val="002060"/>
                </a:solidFill>
              </a:rPr>
              <a:t>differential equation</a:t>
            </a:r>
            <a:endParaRPr lang="en-US" altLang="en-US" sz="2000" b="1" dirty="0">
              <a:solidFill>
                <a:srgbClr val="00206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73C69-110B-33A9-77E9-D92355EE8D6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Examining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1727975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171826" y="2743200"/>
                <a:ext cx="1774525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3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GB" sz="36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26" y="2743200"/>
                <a:ext cx="1774525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94839" y="1951077"/>
            <a:ext cx="4802322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Interpreting differential equations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502586" y="2565291"/>
            <a:ext cx="3569398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Exponential growth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398431" y="2992114"/>
            <a:ext cx="3777708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b="1" dirty="0">
                <a:solidFill>
                  <a:srgbClr val="002060"/>
                </a:solidFill>
              </a:rPr>
              <a:t>Separable </a:t>
            </a:r>
            <a:r>
              <a:rPr lang="en-US" altLang="en-US" sz="2000" dirty="0">
                <a:solidFill>
                  <a:srgbClr val="002060"/>
                </a:solidFill>
              </a:rPr>
              <a:t>differential equation</a:t>
            </a:r>
            <a:endParaRPr lang="en-US" altLang="en-US" sz="20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807936" y="4103662"/>
                <a:ext cx="2867003" cy="1035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grow m:val="on"/>
                          <m:subHide m:val="on"/>
                          <m:supHide m:val="on"/>
                          <m:ctrlPr>
                            <a:rPr lang="en-GB" sz="32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32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2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32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GB" sz="32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grow m:val="on"/>
                          <m:subHide m:val="on"/>
                          <m:supHide m:val="on"/>
                          <m:ctrlPr>
                            <a:rPr lang="en-GB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2ⅆ</m:t>
                          </m:r>
                          <m:r>
                            <a:rPr lang="en-GB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36" y="4103662"/>
                <a:ext cx="2867003" cy="1035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6502587" y="4303107"/>
                <a:ext cx="2799805" cy="636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func>
                        <m:funcPr>
                          <m:ctrlPr>
                            <a:rPr lang="en-GB" sz="32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20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sz="32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32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32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+∁</m:t>
                      </m:r>
                    </m:oMath>
                  </m:oMathPara>
                </a14:m>
                <a:endParaRPr lang="en-GB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587" y="4303107"/>
                <a:ext cx="2799805" cy="6369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417303" y="5279947"/>
                <a:ext cx="3357394" cy="494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en-GB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en-GB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GB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en-GB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303" y="5279947"/>
                <a:ext cx="3357394" cy="494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B51BEE4-7B7B-AF4B-BF7C-2BF68EC8EE9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Examining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1339662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171826" y="2743200"/>
                <a:ext cx="1774525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3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GB" sz="36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26" y="2743200"/>
                <a:ext cx="1774525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94839" y="1951077"/>
            <a:ext cx="4802322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Interpreting differential equations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502586" y="2565291"/>
            <a:ext cx="3569398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Exponential growth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398431" y="2992114"/>
            <a:ext cx="3777708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b="1" dirty="0">
                <a:solidFill>
                  <a:srgbClr val="002060"/>
                </a:solidFill>
              </a:rPr>
              <a:t>Separable </a:t>
            </a:r>
            <a:r>
              <a:rPr lang="en-US" altLang="en-US" sz="2000" dirty="0">
                <a:solidFill>
                  <a:srgbClr val="002060"/>
                </a:solidFill>
              </a:rPr>
              <a:t>differential equation</a:t>
            </a:r>
            <a:endParaRPr lang="en-US" altLang="en-US" sz="20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807936" y="4103662"/>
                <a:ext cx="2867003" cy="1035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grow m:val="on"/>
                          <m:subHide m:val="on"/>
                          <m:supHide m:val="on"/>
                          <m:ctrlPr>
                            <a:rPr lang="en-GB" sz="32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32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2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32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GB" sz="32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grow m:val="on"/>
                          <m:subHide m:val="on"/>
                          <m:supHide m:val="on"/>
                          <m:ctrlPr>
                            <a:rPr lang="en-GB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2ⅆ</m:t>
                          </m:r>
                          <m:r>
                            <a:rPr lang="en-GB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36" y="4103662"/>
                <a:ext cx="2867003" cy="1035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6502587" y="4303107"/>
                <a:ext cx="2799805" cy="636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func>
                        <m:funcPr>
                          <m:ctrlPr>
                            <a:rPr lang="en-GB" sz="32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20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sz="32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32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32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+∁</m:t>
                      </m:r>
                    </m:oMath>
                  </m:oMathPara>
                </a14:m>
                <a:endParaRPr lang="en-GB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587" y="4303107"/>
                <a:ext cx="2799805" cy="6369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360589" y="5331154"/>
                <a:ext cx="3470822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6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en-GB" sz="6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6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6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589" y="5331154"/>
                <a:ext cx="3470822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DFD92DA-2C4B-5DE9-CBE1-6A55F8C403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Examining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731500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42785-C3FE-E694-4411-DAC518C8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are differential equations?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D2A7E-38BE-C833-5D01-C4D8F0970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7670"/>
            <a:ext cx="10515600" cy="349240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2800" dirty="0">
                <a:solidFill>
                  <a:srgbClr val="002060"/>
                </a:solidFill>
              </a:rPr>
              <a:t>Equation for the rate of change of an unknown or </a:t>
            </a:r>
            <a:r>
              <a:rPr lang="en-US" altLang="en-US" sz="2800" b="1" dirty="0">
                <a:solidFill>
                  <a:srgbClr val="002060"/>
                </a:solidFill>
              </a:rPr>
              <a:t>dependent</a:t>
            </a:r>
            <a:r>
              <a:rPr lang="en-US" altLang="en-US" sz="2800" dirty="0">
                <a:solidFill>
                  <a:srgbClr val="002060"/>
                </a:solidFill>
              </a:rPr>
              <a:t> variable as a function of a known or </a:t>
            </a:r>
            <a:r>
              <a:rPr lang="en-US" altLang="en-US" sz="2800" b="1" dirty="0">
                <a:solidFill>
                  <a:srgbClr val="002060"/>
                </a:solidFill>
              </a:rPr>
              <a:t>independent</a:t>
            </a:r>
            <a:r>
              <a:rPr lang="en-US" altLang="en-US" sz="2800" dirty="0">
                <a:solidFill>
                  <a:srgbClr val="002060"/>
                </a:solidFill>
              </a:rPr>
              <a:t> variable, itself and model parameters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53530-B934-6352-33F2-9143C7C49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195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94839" y="1951077"/>
            <a:ext cx="4802322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Interpreting differential equations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502586" y="2565291"/>
            <a:ext cx="3569398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Exponential growth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265289" y="4587487"/>
                <a:ext cx="4043992" cy="1125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GB" sz="6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6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</m:sSubSup>
                          <m:r>
                            <a:rPr lang="en-GB" sz="6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en-GB" sz="6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6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6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289" y="4587487"/>
                <a:ext cx="4043992" cy="11256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398431" y="2992114"/>
            <a:ext cx="3777708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Initial conditions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2423223" y="4878154"/>
                <a:ext cx="327172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223" y="4878154"/>
                <a:ext cx="327172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171826" y="2743200"/>
                <a:ext cx="1774525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3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GB" sz="36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26" y="2743200"/>
                <a:ext cx="1774525" cy="1051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898D8238-A879-F941-0BA7-50518F01EE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Examining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2602606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94839" y="1951077"/>
            <a:ext cx="4802322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Interpreting differential equations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502586" y="2565291"/>
            <a:ext cx="3569398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Exponential growth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265289" y="4587487"/>
                <a:ext cx="4043992" cy="1125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GB" sz="6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6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</m:sSubSup>
                          <m:r>
                            <a:rPr lang="en-GB" sz="6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en-GB" sz="6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6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6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289" y="4587487"/>
                <a:ext cx="4043992" cy="11256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398431" y="2992114"/>
            <a:ext cx="3777708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Appearance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2150" y="3269113"/>
            <a:ext cx="4253851" cy="35437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171826" y="2743200"/>
                <a:ext cx="1774525" cy="10518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3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GB" sz="36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26" y="2743200"/>
                <a:ext cx="1774525" cy="1051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4857D0A-44C8-5385-FD9F-549C94C4ABC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Examining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4100728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94839" y="1951077"/>
            <a:ext cx="4802322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Interpreting differential equations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502586" y="2565291"/>
            <a:ext cx="3569398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Exponential growth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265290" y="4587486"/>
                <a:ext cx="3425681" cy="1064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6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  <m:r>
                            <a:rPr lang="en-GB" sz="6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6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290" y="4587486"/>
                <a:ext cx="3425681" cy="1064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398431" y="2992114"/>
            <a:ext cx="3777708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 general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171826" y="2743200"/>
                <a:ext cx="1774525" cy="10518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3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GB" sz="36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26" y="2743200"/>
                <a:ext cx="1774525" cy="1051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975" y="3855136"/>
            <a:ext cx="3658950" cy="2716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C701B45-BBEF-64B7-BDA4-4FB6B2120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Examining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2781820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016000" y="2066925"/>
            <a:ext cx="2160000" cy="2160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768699" y="2679425"/>
                <a:ext cx="654602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699" y="2679425"/>
                <a:ext cx="654602" cy="935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607607" y="2066925"/>
            <a:ext cx="1069169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Births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515226" y="2087523"/>
            <a:ext cx="1069169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Deaths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727271" y="2869926"/>
            <a:ext cx="1536030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Immigration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928699" y="2898427"/>
            <a:ext cx="1662976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Emigration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7546723" y="3709331"/>
            <a:ext cx="1536030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Predation</a:t>
            </a:r>
          </a:p>
        </p:txBody>
      </p:sp>
      <p:cxnSp>
        <p:nvCxnSpPr>
          <p:cNvPr id="10" name="Curved Connector 9"/>
          <p:cNvCxnSpPr>
            <a:stCxn id="14" idx="3"/>
            <a:endCxn id="3" idx="2"/>
          </p:cNvCxnSpPr>
          <p:nvPr/>
        </p:nvCxnSpPr>
        <p:spPr>
          <a:xfrm>
            <a:off x="4676776" y="2315423"/>
            <a:ext cx="339225" cy="83150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6" idx="3"/>
            <a:endCxn id="3" idx="2"/>
          </p:cNvCxnSpPr>
          <p:nvPr/>
        </p:nvCxnSpPr>
        <p:spPr>
          <a:xfrm>
            <a:off x="4263302" y="3118425"/>
            <a:ext cx="752699" cy="28501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3" idx="6"/>
            <a:endCxn id="15" idx="1"/>
          </p:cNvCxnSpPr>
          <p:nvPr/>
        </p:nvCxnSpPr>
        <p:spPr>
          <a:xfrm flipV="1">
            <a:off x="7176001" y="2336021"/>
            <a:ext cx="339225" cy="810904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3" idx="6"/>
            <a:endCxn id="17" idx="1"/>
          </p:cNvCxnSpPr>
          <p:nvPr/>
        </p:nvCxnSpPr>
        <p:spPr>
          <a:xfrm>
            <a:off x="7176001" y="3146925"/>
            <a:ext cx="752699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3" idx="6"/>
            <a:endCxn id="18" idx="1"/>
          </p:cNvCxnSpPr>
          <p:nvPr/>
        </p:nvCxnSpPr>
        <p:spPr>
          <a:xfrm>
            <a:off x="7176001" y="3146925"/>
            <a:ext cx="370723" cy="810904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1966482" y="5303878"/>
            <a:ext cx="8259036" cy="103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Add terms to describe mechanisms in your system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Consider what will </a:t>
            </a:r>
            <a:r>
              <a:rPr lang="en-US" altLang="en-US" sz="2000" b="1" dirty="0">
                <a:solidFill>
                  <a:srgbClr val="002060"/>
                </a:solidFill>
              </a:rPr>
              <a:t>change</a:t>
            </a:r>
            <a:r>
              <a:rPr lang="en-US" altLang="en-US" sz="2000" dirty="0">
                <a:solidFill>
                  <a:srgbClr val="002060"/>
                </a:solidFill>
              </a:rPr>
              <a:t> your variable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0C9C8-E63D-9253-92D5-7BD59B23E3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Constructing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2122956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966482" y="5303878"/>
            <a:ext cx="8259036" cy="103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Add terms to describe mechanisms in your system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Consider </a:t>
            </a:r>
            <a:r>
              <a:rPr lang="en-US" altLang="en-US" sz="2000" b="1" dirty="0">
                <a:solidFill>
                  <a:srgbClr val="002060"/>
                </a:solidFill>
              </a:rPr>
              <a:t>how</a:t>
            </a:r>
            <a:r>
              <a:rPr lang="en-US" altLang="en-US" sz="2000" dirty="0">
                <a:solidFill>
                  <a:srgbClr val="002060"/>
                </a:solidFill>
              </a:rPr>
              <a:t> it will change your variable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4164895" y="2610365"/>
                <a:ext cx="3862211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𝑁𝑀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895" y="2610365"/>
                <a:ext cx="3862211" cy="935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DB5F6C5-3A35-3D81-5631-F0D1B735DCA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Constructing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3418538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966482" y="5303878"/>
            <a:ext cx="8259036" cy="103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Add terms to describe mechanisms in your system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Consider </a:t>
            </a:r>
            <a:r>
              <a:rPr lang="en-US" altLang="en-US" sz="2000" b="1" dirty="0">
                <a:solidFill>
                  <a:srgbClr val="002060"/>
                </a:solidFill>
              </a:rPr>
              <a:t>how</a:t>
            </a:r>
            <a:r>
              <a:rPr lang="en-US" altLang="en-US" sz="2000" dirty="0">
                <a:solidFill>
                  <a:srgbClr val="002060"/>
                </a:solidFill>
              </a:rPr>
              <a:t> it will change your variable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4164895" y="2610365"/>
                <a:ext cx="3862211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𝑁𝑀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895" y="2610365"/>
                <a:ext cx="3862211" cy="935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966481" y="3713279"/>
            <a:ext cx="8259036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chemeClr val="accent5"/>
                </a:solidFill>
              </a:rPr>
              <a:t>Constant terms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chemeClr val="accent5"/>
                </a:solidFill>
              </a:rPr>
              <a:t>Population independent effects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chemeClr val="accent5"/>
                </a:solidFill>
              </a:rPr>
              <a:t>e.g. immigration, quota culling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71D00-886D-D352-4B48-783C060FD8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Constructing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2545096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966482" y="5303878"/>
            <a:ext cx="8259036" cy="103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Add terms to describe mechanisms in your system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Consider </a:t>
            </a:r>
            <a:r>
              <a:rPr lang="en-US" altLang="en-US" sz="2000" b="1" dirty="0">
                <a:solidFill>
                  <a:srgbClr val="002060"/>
                </a:solidFill>
              </a:rPr>
              <a:t>how</a:t>
            </a:r>
            <a:r>
              <a:rPr lang="en-US" altLang="en-US" sz="2000" dirty="0">
                <a:solidFill>
                  <a:srgbClr val="002060"/>
                </a:solidFill>
              </a:rPr>
              <a:t> it will change your variable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4164895" y="2610365"/>
                <a:ext cx="3862211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2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32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𝑁𝑀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895" y="2610365"/>
                <a:ext cx="3862211" cy="935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966481" y="3713279"/>
            <a:ext cx="8259036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chemeClr val="accent3"/>
                </a:solidFill>
              </a:rPr>
              <a:t>Linear terms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chemeClr val="accent3"/>
                </a:solidFill>
              </a:rPr>
              <a:t>Population dependent effects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chemeClr val="accent3"/>
                </a:solidFill>
              </a:rPr>
              <a:t>e.g. simple births or deaths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38EF0-36BB-8C75-8B1C-E7A7CB6E8C4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Constructing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1360168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966482" y="5303878"/>
            <a:ext cx="8259036" cy="103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Add terms to describe mechanisms in your system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Consider </a:t>
            </a:r>
            <a:r>
              <a:rPr lang="en-US" altLang="en-US" sz="2000" b="1" dirty="0">
                <a:solidFill>
                  <a:srgbClr val="002060"/>
                </a:solidFill>
              </a:rPr>
              <a:t>how</a:t>
            </a:r>
            <a:r>
              <a:rPr lang="en-US" altLang="en-US" sz="2000" dirty="0">
                <a:solidFill>
                  <a:srgbClr val="002060"/>
                </a:solidFill>
              </a:rPr>
              <a:t> it will change your variable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4164895" y="2610365"/>
                <a:ext cx="3862211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20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320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𝑁𝑀</m:t>
                      </m:r>
                    </m:oMath>
                  </m:oMathPara>
                </a14:m>
                <a:endParaRPr lang="en-GB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895" y="2610365"/>
                <a:ext cx="3862211" cy="935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966481" y="3713279"/>
            <a:ext cx="8259036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Quadratic terms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Interaction dependent effects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e.g. infection intra-species competition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11CA4-CC33-582E-CCDD-947DF4C643C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Constructing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1747828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2486025" y="2724150"/>
            <a:ext cx="2880000" cy="288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829425" y="2724150"/>
            <a:ext cx="2880000" cy="28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168788" y="3902540"/>
            <a:ext cx="15144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altLang="en-US" sz="2800" b="1" dirty="0">
                <a:solidFill>
                  <a:schemeClr val="bg1"/>
                </a:solidFill>
              </a:rPr>
              <a:t>Solve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7420181" y="3902540"/>
            <a:ext cx="16984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altLang="en-US" sz="2800" b="1" dirty="0">
                <a:solidFill>
                  <a:schemeClr val="bg1"/>
                </a:solidFill>
              </a:rPr>
              <a:t>Simulate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5B4298-A846-E529-E586-1AD436B5D9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Examining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1530199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6829425" y="2724150"/>
            <a:ext cx="2880000" cy="28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7420181" y="3902540"/>
            <a:ext cx="16984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altLang="en-US" sz="2800" b="1" dirty="0">
                <a:solidFill>
                  <a:schemeClr val="bg1"/>
                </a:solidFill>
              </a:rPr>
              <a:t>Simulate</a:t>
            </a:r>
            <a:endParaRPr lang="en-US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171826" y="2505075"/>
                <a:ext cx="1508555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26" y="2505075"/>
                <a:ext cx="1508555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41403" y="3556901"/>
            <a:ext cx="3569398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Initial condition: y=0 when t=0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101E1-6247-CEA9-8D3B-87F92AF8FF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Examining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197126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6B9C2-263B-4A32-DC2E-3F61F5193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are differential equations?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D049D-694B-0D84-BFF9-ECD53EB0F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4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526183" y="2772462"/>
                <a:ext cx="2377439" cy="11687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4000" i="1">
                          <a:latin typeface="Cambria Math" panose="02040503050406030204" pitchFamily="18" charset="0"/>
                        </a:rPr>
                        <m:t>=−5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183" y="2772462"/>
                <a:ext cx="2377439" cy="11687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72257" y="1950740"/>
            <a:ext cx="5047487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Equations with derivatives in them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755344" y="4762963"/>
            <a:ext cx="2658161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Rate of change in N</a:t>
            </a:r>
          </a:p>
        </p:txBody>
      </p:sp>
      <p:cxnSp>
        <p:nvCxnSpPr>
          <p:cNvPr id="10" name="Curved Connector 9"/>
          <p:cNvCxnSpPr>
            <a:stCxn id="9" idx="0"/>
            <a:endCxn id="5" idx="1"/>
          </p:cNvCxnSpPr>
          <p:nvPr/>
        </p:nvCxnSpPr>
        <p:spPr>
          <a:xfrm rot="16200000" flipV="1">
            <a:off x="2102249" y="3780787"/>
            <a:ext cx="1406111" cy="558242"/>
          </a:xfrm>
          <a:prstGeom prst="curvedConnector4">
            <a:avLst>
              <a:gd name="adj1" fmla="val 29220"/>
              <a:gd name="adj2" fmla="val 279033"/>
            </a:avLst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91914" y="3046800"/>
            <a:ext cx="504748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We will deal with </a:t>
            </a:r>
            <a:r>
              <a:rPr lang="en-US" altLang="en-US" sz="2000" b="1" dirty="0">
                <a:solidFill>
                  <a:srgbClr val="002060"/>
                </a:solidFill>
              </a:rPr>
              <a:t>ordinary</a:t>
            </a:r>
            <a:r>
              <a:rPr lang="en-US" altLang="en-US" sz="2000" dirty="0">
                <a:solidFill>
                  <a:srgbClr val="002060"/>
                </a:solidFill>
              </a:rPr>
              <a:t> differential equations. These are where the derivative only depends one variable i.e. </a:t>
            </a:r>
            <a:r>
              <a:rPr lang="en-US" altLang="en-US" sz="2000" i="1" dirty="0">
                <a:solidFill>
                  <a:srgbClr val="002060"/>
                </a:solidFill>
              </a:rPr>
              <a:t>N</a:t>
            </a:r>
            <a:r>
              <a:rPr lang="en-US" altLang="en-US" sz="2000" dirty="0">
                <a:solidFill>
                  <a:srgbClr val="002060"/>
                </a:solidFill>
              </a:rPr>
              <a:t> is a function of </a:t>
            </a:r>
            <a:r>
              <a:rPr lang="en-US" altLang="en-US" sz="2000" i="1" dirty="0">
                <a:solidFill>
                  <a:srgbClr val="002060"/>
                </a:solidFill>
              </a:rPr>
              <a:t>t</a:t>
            </a:r>
            <a:r>
              <a:rPr lang="en-US" altLang="en-US" sz="2000" dirty="0">
                <a:solidFill>
                  <a:srgbClr val="002060"/>
                </a:solidFill>
              </a:rPr>
              <a:t> </a:t>
            </a:r>
            <a:r>
              <a:rPr lang="en-US" altLang="en-US" sz="2000" b="1" dirty="0">
                <a:solidFill>
                  <a:srgbClr val="002060"/>
                </a:solidFill>
              </a:rPr>
              <a:t>only</a:t>
            </a:r>
            <a:r>
              <a:rPr lang="en-US" altLang="en-US" sz="2000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3025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6829425" y="2724150"/>
            <a:ext cx="2880000" cy="28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7420181" y="3902540"/>
            <a:ext cx="16984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altLang="en-US" sz="2800" b="1" dirty="0">
                <a:solidFill>
                  <a:schemeClr val="bg1"/>
                </a:solidFill>
              </a:rPr>
              <a:t>Simulate</a:t>
            </a:r>
            <a:endParaRPr lang="en-US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171826" y="2505075"/>
                <a:ext cx="1508555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26" y="2505075"/>
                <a:ext cx="1508555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41403" y="3556901"/>
            <a:ext cx="3569398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Initial condition: y=0 when t=0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1404" y="3977446"/>
            <a:ext cx="3433425" cy="268118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D570C9C-1E69-90B3-AB9C-F3B3E795498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Examining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601705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694839" y="1951077"/>
            <a:ext cx="4802322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Euler’s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330307" y="2686050"/>
                <a:ext cx="5531386" cy="1244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3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GB" sz="3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GB" sz="3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GB" sz="3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307" y="2686050"/>
                <a:ext cx="5531386" cy="12448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4296000" y="4067175"/>
            <a:ext cx="3600000" cy="2305050"/>
            <a:chOff x="1806307" y="4086225"/>
            <a:chExt cx="3600000" cy="2305050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1806307" y="4086225"/>
              <a:ext cx="0" cy="229552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806307" y="6391275"/>
              <a:ext cx="3600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rc 10"/>
          <p:cNvSpPr/>
          <p:nvPr/>
        </p:nvSpPr>
        <p:spPr>
          <a:xfrm rot="8874020">
            <a:off x="3950807" y="3092348"/>
            <a:ext cx="3331538" cy="2426282"/>
          </a:xfrm>
          <a:prstGeom prst="arc">
            <a:avLst>
              <a:gd name="adj1" fmla="val 11578352"/>
              <a:gd name="adj2" fmla="val 20546197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181600" y="4893763"/>
            <a:ext cx="1838262" cy="110698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96000" y="5438776"/>
            <a:ext cx="0" cy="92392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019925" y="4460082"/>
            <a:ext cx="0" cy="19573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356758" y="4460081"/>
            <a:ext cx="4615793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263226" y="5438774"/>
            <a:ext cx="1832774" cy="1362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2881096" y="4236063"/>
                <a:ext cx="14756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096" y="4236063"/>
                <a:ext cx="1475660" cy="461665"/>
              </a:xfrm>
              <a:prstGeom prst="rect">
                <a:avLst/>
              </a:prstGeom>
              <a:blipFill>
                <a:blip r:embed="rId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3211346" y="5214938"/>
                <a:ext cx="8151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346" y="5214938"/>
                <a:ext cx="815160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5904538" y="6339796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538" y="6339796"/>
                <a:ext cx="38292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6498151" y="6339796"/>
                <a:ext cx="10434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151" y="6339796"/>
                <a:ext cx="1043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 flipH="1" flipV="1">
            <a:off x="7019864" y="4876729"/>
            <a:ext cx="1952686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436454" y="4460081"/>
            <a:ext cx="0" cy="433682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7407243" y="4428424"/>
            <a:ext cx="920272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chemeClr val="accent6"/>
                </a:solidFill>
              </a:rPr>
              <a:t>Error</a:t>
            </a: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8963437" y="4143729"/>
            <a:ext cx="1196465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/>
              <a:t>Actual y</a:t>
            </a: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8963436" y="4527936"/>
            <a:ext cx="1475964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/>
              <a:t>Predicted 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C8441-7C5D-413D-FD2D-3B954E54AB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How computers solve differential equations</a:t>
            </a:r>
          </a:p>
        </p:txBody>
      </p:sp>
    </p:spTree>
    <p:extLst>
      <p:ext uri="{BB962C8B-B14F-4D97-AF65-F5344CB8AC3E}">
        <p14:creationId xmlns:p14="http://schemas.microsoft.com/office/powerpoint/2010/main" val="1897216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183283" y="2021122"/>
            <a:ext cx="7825435" cy="420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dirty="0">
                <a:solidFill>
                  <a:srgbClr val="002060"/>
                </a:solidFill>
              </a:rPr>
              <a:t>Differential equations are equations describing continuous change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dirty="0">
                <a:solidFill>
                  <a:srgbClr val="002060"/>
                </a:solidFill>
              </a:rPr>
              <a:t>They can be used to describe abstractions of reality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dirty="0">
                <a:solidFill>
                  <a:srgbClr val="002060"/>
                </a:solidFill>
              </a:rPr>
              <a:t>The model can be built from components which affect how the dependent variable changes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dirty="0">
                <a:solidFill>
                  <a:srgbClr val="002060"/>
                </a:solidFill>
              </a:rPr>
              <a:t>We can solve and simulate these models in order to gain insight into the abstracted system they describe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E8C85-8081-F82B-5BF7-EE31DA5C103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150301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6B9C2-263B-4A32-DC2E-3F61F5193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are differential equations?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D049D-694B-0D84-BFF9-ECD53EB0F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5</a:t>
            </a:fld>
            <a:endParaRPr lang="en-GB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72257" y="1950740"/>
            <a:ext cx="5047487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Equations with derivatives in them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420113" y="3019978"/>
                <a:ext cx="2054793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2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113" y="3019978"/>
                <a:ext cx="2054793" cy="935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661709" y="3019978"/>
                <a:ext cx="3230884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</a:rPr>
                        <m:t>𝜅</m:t>
                      </m:r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200" i="1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709" y="3019978"/>
                <a:ext cx="3230884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643053" y="4780484"/>
                <a:ext cx="4905895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</m:e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sSup>
                            <m:sSup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3200" i="1">
                          <a:latin typeface="Cambria Math" panose="02040503050406030204" pitchFamily="18" charset="0"/>
                        </a:rPr>
                        <m:t>+3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3200" i="1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2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053" y="4780484"/>
                <a:ext cx="4905895" cy="988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797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A451-94BF-F86A-C992-354650A2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</a:t>
            </a:r>
            <a:r>
              <a:rPr lang="en-US" i="1" dirty="0"/>
              <a:t>ordinary</a:t>
            </a:r>
            <a:r>
              <a:rPr lang="en-US" dirty="0"/>
              <a:t> differential equations?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B84CA-72A8-1803-3405-45CBCB5C6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6</a:t>
            </a:fld>
            <a:endParaRPr lang="en-GB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36533" y="1716303"/>
            <a:ext cx="6867143" cy="142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Equation for the rate of change of an unknown or </a:t>
            </a:r>
            <a:r>
              <a:rPr lang="en-US" altLang="en-US" sz="2000" b="1" dirty="0">
                <a:solidFill>
                  <a:srgbClr val="002060"/>
                </a:solidFill>
              </a:rPr>
              <a:t>dependent</a:t>
            </a:r>
            <a:r>
              <a:rPr lang="en-US" altLang="en-US" sz="2000" dirty="0">
                <a:solidFill>
                  <a:srgbClr val="002060"/>
                </a:solidFill>
              </a:rPr>
              <a:t> variable as a function of a known or </a:t>
            </a:r>
            <a:r>
              <a:rPr lang="en-US" altLang="en-US" sz="2000" b="1" dirty="0">
                <a:solidFill>
                  <a:srgbClr val="002060"/>
                </a:solidFill>
              </a:rPr>
              <a:t>independent</a:t>
            </a:r>
            <a:r>
              <a:rPr lang="en-US" altLang="en-US" sz="2000" dirty="0">
                <a:solidFill>
                  <a:srgbClr val="002060"/>
                </a:solidFill>
              </a:rPr>
              <a:t> variable, itself and model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020595" y="3465726"/>
                <a:ext cx="3899016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95" y="3465726"/>
                <a:ext cx="3899016" cy="935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088901" y="4852525"/>
                <a:ext cx="17624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901" y="4852525"/>
                <a:ext cx="176240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993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662428" y="1766008"/>
            <a:ext cx="6867143" cy="95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Describing a piece of reality through mathematical shorthand can help us understand what is going on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083940" y="5167196"/>
            <a:ext cx="2836469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i="1" dirty="0">
                <a:solidFill>
                  <a:srgbClr val="002060"/>
                </a:solidFill>
              </a:rPr>
              <a:t>N</a:t>
            </a:r>
            <a:r>
              <a:rPr lang="en-US" altLang="en-US" sz="2000" dirty="0">
                <a:solidFill>
                  <a:srgbClr val="002060"/>
                </a:solidFill>
              </a:rPr>
              <a:t>=Number of particles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i="1" dirty="0">
                <a:solidFill>
                  <a:srgbClr val="002060"/>
                </a:solidFill>
              </a:rPr>
              <a:t>λ</a:t>
            </a:r>
            <a:r>
              <a:rPr lang="en-US" altLang="en-US" sz="2000" dirty="0">
                <a:solidFill>
                  <a:srgbClr val="002060"/>
                </a:solidFill>
              </a:rPr>
              <a:t>= rate of decay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t=time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93" y="4297456"/>
            <a:ext cx="3581100" cy="21986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7474779" y="4238402"/>
                <a:ext cx="2054793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2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779" y="4238402"/>
                <a:ext cx="2054793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121714" y="3668395"/>
            <a:ext cx="2836469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Radioactive decay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3A5FE8-664D-86D4-2C3C-A39C80CC24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What can they do for us?</a:t>
            </a:r>
          </a:p>
        </p:txBody>
      </p:sp>
    </p:spTree>
    <p:extLst>
      <p:ext uri="{BB962C8B-B14F-4D97-AF65-F5344CB8AC3E}">
        <p14:creationId xmlns:p14="http://schemas.microsoft.com/office/powerpoint/2010/main" val="2148335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662428" y="1766008"/>
            <a:ext cx="6867143" cy="95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Describing a piece of reality through mathematical shorthand can help us understand what is going 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93" y="4297456"/>
            <a:ext cx="3581100" cy="21986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7474779" y="4238402"/>
                <a:ext cx="2054793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2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779" y="4238402"/>
                <a:ext cx="2054793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121714" y="3668395"/>
            <a:ext cx="2836469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Radioactive decay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3A5FE8-664D-86D4-2C3C-A39C80CC24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What can they do for us?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BDA4DC-4634-1840-6746-8260B59E28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5618" y="3429000"/>
            <a:ext cx="3935496" cy="332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4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52600" y="1489076"/>
            <a:ext cx="868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altLang="en-US" b="1" dirty="0">
                <a:solidFill>
                  <a:srgbClr val="23166D"/>
                </a:solidFill>
              </a:rPr>
              <a:t>What can they do for us?</a:t>
            </a:r>
            <a:endParaRPr lang="en-US" altLang="en-US" sz="2000" dirty="0">
              <a:solidFill>
                <a:srgbClr val="23166D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008632" y="2347550"/>
            <a:ext cx="3685032" cy="49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Objects falling due to gravity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632" y="3298359"/>
            <a:ext cx="2362540" cy="285734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64480" y="3798572"/>
            <a:ext cx="1203960" cy="1040129"/>
            <a:chOff x="5303520" y="3486151"/>
            <a:chExt cx="1203960" cy="1040129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8" name="Oval 7"/>
            <p:cNvSpPr/>
            <p:nvPr/>
          </p:nvSpPr>
          <p:spPr>
            <a:xfrm>
              <a:off x="5303520" y="3649980"/>
              <a:ext cx="1203960" cy="876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730240" y="3619500"/>
              <a:ext cx="777240" cy="7543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303520" y="3611880"/>
              <a:ext cx="777240" cy="76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15" name="Arc 14"/>
            <p:cNvSpPr/>
            <p:nvPr/>
          </p:nvSpPr>
          <p:spPr>
            <a:xfrm rot="14274933">
              <a:off x="5920740" y="3444241"/>
              <a:ext cx="213360" cy="297180"/>
            </a:xfrm>
            <a:prstGeom prst="arc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</p:grp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68441" y="5579543"/>
            <a:ext cx="3870960" cy="103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i="1" dirty="0">
                <a:solidFill>
                  <a:srgbClr val="002060"/>
                </a:solidFill>
              </a:rPr>
              <a:t>x</a:t>
            </a:r>
            <a:r>
              <a:rPr lang="en-US" altLang="en-US" sz="2000" dirty="0">
                <a:solidFill>
                  <a:srgbClr val="002060"/>
                </a:solidFill>
              </a:rPr>
              <a:t>=Position of apple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i="1" dirty="0">
                <a:solidFill>
                  <a:srgbClr val="002060"/>
                </a:solidFill>
              </a:rPr>
              <a:t>g</a:t>
            </a:r>
            <a:r>
              <a:rPr lang="en-US" altLang="en-US" sz="2000" dirty="0">
                <a:solidFill>
                  <a:srgbClr val="002060"/>
                </a:solidFill>
              </a:rPr>
              <a:t>= Acceleration due to gravity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7583798" y="3811222"/>
                <a:ext cx="1840247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dirty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</m:e>
                            <m:sup>
                              <m:r>
                                <a:rPr lang="en-GB" sz="32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GB" sz="3200" dirty="0">
                              <a:latin typeface="Cambria Math" panose="02040503050406030204" pitchFamily="18" charset="0"/>
                            </a:rPr>
                            <m:t>ⅆ</m:t>
                          </m:r>
                          <m:sSup>
                            <m:sSup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32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3200" dirty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3200" i="1" dirty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798" y="3811222"/>
                <a:ext cx="1840247" cy="988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597746"/>
      </p:ext>
    </p:extLst>
  </p:cSld>
  <p:clrMapOvr>
    <a:masterClrMapping/>
  </p:clrMapOvr>
</p:sld>
</file>

<file path=ppt/theme/theme1.xml><?xml version="1.0" encoding="utf-8"?>
<a:theme xmlns:a="http://schemas.openxmlformats.org/drawingml/2006/main" name="VIMC_ppt7">
  <a:themeElements>
    <a:clrScheme name="VIMC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173BA"/>
      </a:accent1>
      <a:accent2>
        <a:srgbClr val="2A3578"/>
      </a:accent2>
      <a:accent3>
        <a:srgbClr val="00ABED"/>
      </a:accent3>
      <a:accent4>
        <a:srgbClr val="A7DEF8"/>
      </a:accent4>
      <a:accent5>
        <a:srgbClr val="A91778"/>
      </a:accent5>
      <a:accent6>
        <a:srgbClr val="368272"/>
      </a:accent6>
      <a:hlink>
        <a:srgbClr val="A91778"/>
      </a:hlink>
      <a:folHlink>
        <a:srgbClr val="6F1C98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3C4F4BF-3110-4CB5-A6CB-AFF5EA517E97}" vid="{7B52B56A-EB7C-4741-82B1-60F6113802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VIMC-ppt-kw</Template>
  <TotalTime>1027</TotalTime>
  <Words>1111</Words>
  <Application>Microsoft Office PowerPoint</Application>
  <PresentationFormat>Widescreen</PresentationFormat>
  <Paragraphs>265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NSimSun</vt:lpstr>
      <vt:lpstr>Arial</vt:lpstr>
      <vt:lpstr>Calibri</vt:lpstr>
      <vt:lpstr>Cambria Math</vt:lpstr>
      <vt:lpstr>Century Gothic</vt:lpstr>
      <vt:lpstr>VIMC_ppt7</vt:lpstr>
      <vt:lpstr>Mathematical modelling for vaccine-preventable diseases</vt:lpstr>
      <vt:lpstr>Outline</vt:lpstr>
      <vt:lpstr>What are differential equations?</vt:lpstr>
      <vt:lpstr>What are differential equations?</vt:lpstr>
      <vt:lpstr>What are differential equations?</vt:lpstr>
      <vt:lpstr>What are ordinary differential equations?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Vaccine Impact Modelling Consortium   Annual Meeting 2018  Welcome and Consortium Update</dc:title>
  <dc:creator>Garske, Tini</dc:creator>
  <cp:lastModifiedBy>Gaythorpe, Katy</cp:lastModifiedBy>
  <cp:revision>80</cp:revision>
  <dcterms:created xsi:type="dcterms:W3CDTF">2018-03-18T15:49:19Z</dcterms:created>
  <dcterms:modified xsi:type="dcterms:W3CDTF">2024-08-27T16:18:22Z</dcterms:modified>
</cp:coreProperties>
</file>